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2" r:id="rId4"/>
    <p:sldId id="261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9D2B-1BD7-4B4A-8EFB-F58642138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AC7379-8751-422A-BB3B-BBBE0AF588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86E17-9032-4531-BA2C-37C4A0A39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847AB-113B-4F75-903A-93A6359DA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64ACD-C12E-4D5B-9A9E-492819A2C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356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A4106-BA43-4D0C-8CB7-F9C6B335C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094061-364F-4769-9394-A1705A73E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1806-E1B3-4166-8EEA-36F96E29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D518A-C4E2-4035-9CE4-89E45394C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601BB-0A0D-4F60-A740-B80A1F40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63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FF8D1-5E37-4BC5-8FA2-50893597B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89BB11-51D3-4AFE-BB1D-0687CD2A4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EE11C-C044-4D06-8563-6A0AE6A3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F20CC-5286-4238-800C-AA95D7DC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556C5-0F48-4EC2-B0E0-3C25EC225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11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46A31-F667-4D71-ABAF-C9F292A45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05BA0-C3AF-465E-A441-BE097C556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6B5E1-BB95-4799-A7AB-7159C1AFF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192F-7459-48DE-AB38-8F5B274B3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A723F-9D42-428A-B1DC-AECCB7285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29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B89B3-E05E-484E-A44C-B920A2BC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1E7B2-4F92-452A-9B4D-34EA8B432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D7C53-E552-497F-917F-C6C7086D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9AF04-FE29-46A3-B4C5-A92DD9986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0EC5-F6BF-4CCB-B33B-55325505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43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A557-C784-436D-A0AB-1B107876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2A9EF-51F3-4693-82B8-FF21D0B464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F97C86-BC3C-416C-B87E-4DF8AA915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DB816-D2F3-4AFC-A993-2C200827F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EE4AE-533B-424A-87C6-E2208AF9B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962F3-D844-41D5-9F1A-FAAF4FB01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53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8DA48-AB39-4988-BA5E-7C80F76B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5CC5A-EB38-4767-A7BB-B2C3FA36A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4B840-5F30-4778-B90C-3D3336D42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EF1FA2-80CF-47F5-905C-4AF10B956E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61E36-9955-473F-BDDE-780E492B1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01F9A3-E28A-4221-A9CA-7D5EC38EF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93253F-F184-49BB-9365-03BDFBB9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7E7394-023A-473E-90D7-684A9CB1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652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2D11-F10D-47BD-B5BE-ED5C5BA3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1B445-20F9-479B-9FC6-B877DD35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7F7486-836E-4219-9D95-702073FCE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B805B-32C1-4534-8E15-AB8DCBEF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717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8374BF-5172-4189-9710-D11FCD1C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621090-FB7E-43CF-BA79-565516B8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46265-3E5F-40D9-A50C-09F60323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942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8CAF2-C074-423E-BDEC-9FCE30DE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B50D9-45F0-420D-AADE-C9C9E22A9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3BF094-BC30-427C-97A7-0F23FA7C3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DA0E3-51F5-4B35-ACBF-5C630DFE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842BC5-710E-4AE1-BA47-82FDF8430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B05F2-B30D-4D93-852B-2673D2EB0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822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F30AB-DAC8-41E4-8E98-F70B02E29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4EC3FA-AF89-4B73-A44A-E288AEA62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2510D7-1378-470A-9F84-D48185198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52A79-43BE-4904-9044-FE83C1D9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1677B-12C3-4B01-9200-03A9FF2FD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14C71-0B7C-4669-98D0-90B8B990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898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AA4A0E-08F6-44F5-9A76-858DD7E8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D6B72-CDFA-4AF2-BE42-A2460F0C5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D33DD-95EC-44E2-9819-7DE63EDBA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8BB1C-E343-4D92-B904-B5E11821A2AF}" type="datetimeFigureOut">
              <a:rPr lang="en-IN" smtClean="0"/>
              <a:t>10-02-2022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C69BD-4BA8-4715-B39F-17D8E6B47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587AF-6874-421C-B816-7B5867E32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FF7FD-4EDE-4591-BD64-0AB88E082D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169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F457-0B94-49B8-95C3-D266E4F1C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619"/>
          </a:xfrm>
        </p:spPr>
        <p:txBody>
          <a:bodyPr/>
          <a:lstStyle/>
          <a:p>
            <a:r>
              <a:rPr lang="en-US" dirty="0"/>
              <a:t>Market Expansion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93F03-1075-4799-8A20-A2B656C7D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866"/>
            <a:ext cx="10942674" cy="53162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err="1"/>
              <a:t>Pushpak</a:t>
            </a:r>
            <a:r>
              <a:rPr lang="en-US" sz="2000" dirty="0"/>
              <a:t> </a:t>
            </a:r>
            <a:r>
              <a:rPr lang="en-US" sz="2000" dirty="0" err="1"/>
              <a:t>Viman</a:t>
            </a:r>
            <a:r>
              <a:rPr lang="en-US" sz="2000" dirty="0"/>
              <a:t> will be delivering products almost all over India through the drone delivery services.</a:t>
            </a:r>
          </a:p>
          <a:p>
            <a:endParaRPr lang="en-IN" sz="2000" dirty="0"/>
          </a:p>
          <a:p>
            <a:r>
              <a:rPr lang="en-IN" sz="2000" dirty="0"/>
              <a:t>Tie up with </a:t>
            </a:r>
            <a:r>
              <a:rPr lang="en-US" sz="2000" dirty="0"/>
              <a:t>government services.</a:t>
            </a:r>
          </a:p>
          <a:p>
            <a:pPr lvl="1"/>
            <a:r>
              <a:rPr lang="en-US" sz="1800" dirty="0"/>
              <a:t>Postal</a:t>
            </a:r>
          </a:p>
          <a:p>
            <a:pPr lvl="1"/>
            <a:r>
              <a:rPr lang="en-US" sz="1800" dirty="0"/>
              <a:t>Courier service</a:t>
            </a:r>
            <a:endParaRPr lang="en-IN" sz="1800" dirty="0"/>
          </a:p>
          <a:p>
            <a:r>
              <a:rPr lang="en-IN" sz="2000" dirty="0"/>
              <a:t>Private Delivery Services. </a:t>
            </a:r>
          </a:p>
          <a:p>
            <a:pPr lvl="1"/>
            <a:r>
              <a:rPr lang="en-IN" sz="1800" dirty="0" err="1"/>
              <a:t>Delhivery</a:t>
            </a:r>
            <a:endParaRPr lang="en-IN" sz="1800" dirty="0"/>
          </a:p>
          <a:p>
            <a:pPr lvl="1"/>
            <a:r>
              <a:rPr lang="en-IN" sz="1800" dirty="0" err="1"/>
              <a:t>Ecom</a:t>
            </a:r>
            <a:endParaRPr lang="en-IN" sz="1800" dirty="0"/>
          </a:p>
          <a:p>
            <a:r>
              <a:rPr lang="en-IN" sz="2000" dirty="0"/>
              <a:t>Client base will include E-commerce vendors of Food Services and </a:t>
            </a:r>
            <a:r>
              <a:rPr lang="en-US" sz="2000" dirty="0"/>
              <a:t>Pharmaceutical </a:t>
            </a:r>
            <a:endParaRPr lang="en-IN" sz="2000" dirty="0"/>
          </a:p>
          <a:p>
            <a:pPr lvl="1"/>
            <a:r>
              <a:rPr lang="en-IN" sz="1800" dirty="0"/>
              <a:t>Zomato</a:t>
            </a:r>
          </a:p>
          <a:p>
            <a:pPr lvl="1"/>
            <a:r>
              <a:rPr lang="en-IN" sz="1800" dirty="0"/>
              <a:t>Swiggy</a:t>
            </a:r>
          </a:p>
          <a:p>
            <a:pPr lvl="1"/>
            <a:r>
              <a:rPr lang="en-IN" sz="1800" dirty="0" err="1"/>
              <a:t>FoodPanda</a:t>
            </a:r>
            <a:endParaRPr lang="en-IN" sz="1800" dirty="0"/>
          </a:p>
          <a:p>
            <a:pPr lvl="1"/>
            <a:r>
              <a:rPr lang="en-IN" sz="1800" dirty="0" err="1"/>
              <a:t>Dunzo</a:t>
            </a:r>
            <a:endParaRPr lang="en-IN" sz="1800" dirty="0"/>
          </a:p>
          <a:p>
            <a:pPr lvl="1"/>
            <a:r>
              <a:rPr lang="en-IN" sz="1800" dirty="0" err="1"/>
              <a:t>NetMeds</a:t>
            </a:r>
            <a:endParaRPr lang="en-IN" sz="1800" dirty="0"/>
          </a:p>
          <a:p>
            <a:r>
              <a:rPr lang="en-IN" sz="2000" dirty="0"/>
              <a:t>Local Vendors</a:t>
            </a:r>
          </a:p>
          <a:p>
            <a:r>
              <a:rPr lang="en-IN" sz="2000" dirty="0"/>
              <a:t>Tie up with Online Shopping Market.</a:t>
            </a:r>
          </a:p>
          <a:p>
            <a:pPr lvl="1"/>
            <a:r>
              <a:rPr lang="en-IN" sz="1800" dirty="0"/>
              <a:t>Myntra</a:t>
            </a:r>
          </a:p>
          <a:p>
            <a:pPr lvl="1"/>
            <a:r>
              <a:rPr lang="en-IN" sz="1800" dirty="0"/>
              <a:t>Flipkart</a:t>
            </a:r>
          </a:p>
          <a:p>
            <a:pPr lvl="1"/>
            <a:endParaRPr lang="en-IN" sz="1600" dirty="0"/>
          </a:p>
        </p:txBody>
      </p:sp>
      <p:pic>
        <p:nvPicPr>
          <p:cNvPr id="1028" name="Picture 4" descr="Zomato Logo PNG | Vector">
            <a:extLst>
              <a:ext uri="{FF2B5EF4-FFF2-40B4-BE49-F238E27FC236}">
                <a16:creationId xmlns:a16="http://schemas.microsoft.com/office/drawing/2014/main" id="{730D811F-B8C7-4E56-A7F7-1CC34064D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6202" y="2675394"/>
            <a:ext cx="993591" cy="99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unzo Logo Download Vector">
            <a:extLst>
              <a:ext uri="{FF2B5EF4-FFF2-40B4-BE49-F238E27FC236}">
                <a16:creationId xmlns:a16="http://schemas.microsoft.com/office/drawing/2014/main" id="{830607C1-6C2E-489C-A318-AD18BF9D4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9793" y="3119330"/>
            <a:ext cx="855311" cy="85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ow Netmeds improved First Response Time by 99% using Haptik">
            <a:extLst>
              <a:ext uri="{FF2B5EF4-FFF2-40B4-BE49-F238E27FC236}">
                <a16:creationId xmlns:a16="http://schemas.microsoft.com/office/drawing/2014/main" id="{DB6A18D6-F38A-444C-9F01-6CF7F31ED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318" y="4321063"/>
            <a:ext cx="1722442" cy="74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yntra Logo Download Vector">
            <a:extLst>
              <a:ext uri="{FF2B5EF4-FFF2-40B4-BE49-F238E27FC236}">
                <a16:creationId xmlns:a16="http://schemas.microsoft.com/office/drawing/2014/main" id="{04ADABCC-A028-4643-B04B-35D6BD58E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811" y="4662243"/>
            <a:ext cx="817208" cy="81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Flipkart Logo PNG, Transparent HQ Flipkart Logos Download - Free Transparent  PNG Logos">
            <a:extLst>
              <a:ext uri="{FF2B5EF4-FFF2-40B4-BE49-F238E27FC236}">
                <a16:creationId xmlns:a16="http://schemas.microsoft.com/office/drawing/2014/main" id="{1417105A-2A5D-417A-AC33-4E47C3C3B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239" y="5149067"/>
            <a:ext cx="1001012" cy="100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Delhivery Logo Download Vector">
            <a:extLst>
              <a:ext uri="{FF2B5EF4-FFF2-40B4-BE49-F238E27FC236}">
                <a16:creationId xmlns:a16="http://schemas.microsoft.com/office/drawing/2014/main" id="{2B1F8D4A-E5D1-4A66-8A50-28C351FE8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554" y="1300023"/>
            <a:ext cx="1183205" cy="118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Ecom Express Pvt Ltd, HD Png Download , Transparent Png Image - PNGitem">
            <a:extLst>
              <a:ext uri="{FF2B5EF4-FFF2-40B4-BE49-F238E27FC236}">
                <a16:creationId xmlns:a16="http://schemas.microsoft.com/office/drawing/2014/main" id="{C8CCB917-4C25-4881-B5AF-540E45176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116" y="1817557"/>
            <a:ext cx="1538287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wiggy Logo | Alphabet, Letter S | Logos &amp; Types">
            <a:extLst>
              <a:ext uri="{FF2B5EF4-FFF2-40B4-BE49-F238E27FC236}">
                <a16:creationId xmlns:a16="http://schemas.microsoft.com/office/drawing/2014/main" id="{C9433895-2411-468F-9500-FF234AECE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6483" y="2187687"/>
            <a:ext cx="855311" cy="855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oodpanda Logo Vector (SVG, PDF, Ai, EPS, CDR) Free Download - Logowik.com">
            <a:extLst>
              <a:ext uri="{FF2B5EF4-FFF2-40B4-BE49-F238E27FC236}">
                <a16:creationId xmlns:a16="http://schemas.microsoft.com/office/drawing/2014/main" id="{6CEFE6D4-4458-4EB8-8F3F-F4C9C5F8C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8053" y="3635142"/>
            <a:ext cx="1326496" cy="99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73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E0961-26F0-4B9A-BE95-C44CDDA03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Overview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2E253-C7E9-43F4-AAAE-8135DEA14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60" y="1867692"/>
            <a:ext cx="5488172" cy="4351338"/>
          </a:xfrm>
        </p:spPr>
        <p:txBody>
          <a:bodyPr>
            <a:normAutofit/>
          </a:bodyPr>
          <a:lstStyle/>
          <a:p>
            <a:r>
              <a:rPr lang="en-US" sz="2000" dirty="0"/>
              <a:t>Target Clients</a:t>
            </a:r>
          </a:p>
          <a:p>
            <a:r>
              <a:rPr lang="en-US" sz="2000" dirty="0"/>
              <a:t>Promotional Methods</a:t>
            </a:r>
          </a:p>
          <a:p>
            <a:r>
              <a:rPr lang="en-US" sz="2000" dirty="0"/>
              <a:t>Marketing Budget.</a:t>
            </a:r>
          </a:p>
          <a:p>
            <a:r>
              <a:rPr lang="en-US" sz="2000" dirty="0"/>
              <a:t>Competitors</a:t>
            </a:r>
          </a:p>
          <a:p>
            <a:r>
              <a:rPr lang="en-US" sz="2000" dirty="0"/>
              <a:t>Marketing Trends.</a:t>
            </a:r>
          </a:p>
          <a:p>
            <a:pPr lvl="1"/>
            <a:r>
              <a:rPr lang="en-US" sz="1600" dirty="0"/>
              <a:t>Current Marketing trends are all about social distancing, and handsfree, no human interaction can be achieved with these drones.</a:t>
            </a:r>
          </a:p>
          <a:p>
            <a:pPr lvl="1"/>
            <a:r>
              <a:rPr lang="en-US" sz="1600" dirty="0"/>
              <a:t>Also providing discounts, coupons and other offers.</a:t>
            </a:r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7249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D5DE7-5456-4BBC-A218-3CA9F95F9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Clients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DB7A1-E571-4638-8D55-33701B2C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825625"/>
            <a:ext cx="7474688" cy="4777194"/>
          </a:xfrm>
        </p:spPr>
        <p:txBody>
          <a:bodyPr>
            <a:normAutofit/>
          </a:bodyPr>
          <a:lstStyle/>
          <a:p>
            <a:r>
              <a:rPr lang="en-US" sz="18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Zomato has over 1.4 million listed restaurants and 12,000 restaurant partners. Moreover, it has over 6500 restaurant partners for Zomato Gold.</a:t>
            </a:r>
          </a:p>
          <a:p>
            <a:r>
              <a:rPr lang="en-US" sz="18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Swiggy is attending 1.5 million orders a day and has about 20 million monthly active users.</a:t>
            </a:r>
          </a:p>
          <a:p>
            <a:r>
              <a:rPr lang="en-US" sz="18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 Bengaluru-based firm doubled its active userbase from 2.7 million to 5.1 million from 2019 to 2020. </a:t>
            </a:r>
          </a:p>
          <a:p>
            <a:r>
              <a:rPr lang="en-US" sz="18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Netmeds.com has a customer base of nearly one million people. And have delivered to more than 800 cities, towns and villages in more than 12,000 pin codes.</a:t>
            </a:r>
          </a:p>
          <a:p>
            <a:r>
              <a:rPr lang="en-US" sz="18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Flipkart has enabled millions of consumers, sellers, merchants, and small businesses to be a part of India's digital commerce revolution, with a registered customer base of more than 350 million.</a:t>
            </a:r>
          </a:p>
          <a:p>
            <a:r>
              <a:rPr lang="en-US" sz="1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Myntra will offer 1 million styles and 7,000 brands across categories and said it had increased the number of brands on the platform by 40% over the previous edition.</a:t>
            </a:r>
            <a:endParaRPr lang="en-US" sz="180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Target Market Analysis: Why It's Important and How to Apply it - Udemy Blog">
            <a:extLst>
              <a:ext uri="{FF2B5EF4-FFF2-40B4-BE49-F238E27FC236}">
                <a16:creationId xmlns:a16="http://schemas.microsoft.com/office/drawing/2014/main" id="{E02E78ED-6B3D-4B2E-A797-E5BE95D0C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508" y="2238487"/>
            <a:ext cx="3970005" cy="264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77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Don't Try To Outsmart Google. SEO For Dummies">
            <a:extLst>
              <a:ext uri="{FF2B5EF4-FFF2-40B4-BE49-F238E27FC236}">
                <a16:creationId xmlns:a16="http://schemas.microsoft.com/office/drawing/2014/main" id="{FB4AFDDA-6266-487E-9BE8-B6F4FED91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334" y="3446078"/>
            <a:ext cx="2230586" cy="111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EF49DB-154D-400A-B11D-67E41A13E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Promotional Methods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76F0D-E09C-4DC2-8D4F-0D17081EE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Promotional Video</a:t>
            </a:r>
          </a:p>
          <a:p>
            <a:r>
              <a:rPr lang="en-US" sz="2000" dirty="0"/>
              <a:t>Advertisements</a:t>
            </a:r>
          </a:p>
          <a:p>
            <a:r>
              <a:rPr lang="en-US" sz="2000" dirty="0"/>
              <a:t>Billboards</a:t>
            </a:r>
          </a:p>
          <a:p>
            <a:r>
              <a:rPr lang="en-US" sz="2000" dirty="0"/>
              <a:t>Organic Search (SEO)</a:t>
            </a:r>
          </a:p>
          <a:p>
            <a:r>
              <a:rPr lang="en-US" sz="2000" dirty="0"/>
              <a:t>Social Media Marketing</a:t>
            </a:r>
          </a:p>
          <a:p>
            <a:pPr lvl="1"/>
            <a:r>
              <a:rPr lang="en-US" sz="1700" dirty="0"/>
              <a:t>Instagram, Facebook, Twitter, LinkedIn etc.</a:t>
            </a:r>
          </a:p>
          <a:p>
            <a:pPr lvl="1"/>
            <a:r>
              <a:rPr lang="en-US" sz="1700" dirty="0"/>
              <a:t>Google Ads, Facebook Ads.</a:t>
            </a:r>
          </a:p>
        </p:txBody>
      </p:sp>
      <p:pic>
        <p:nvPicPr>
          <p:cNvPr id="4098" name="Picture 2" descr="The Importance of Promotional Video | Horus Music">
            <a:extLst>
              <a:ext uri="{FF2B5EF4-FFF2-40B4-BE49-F238E27FC236}">
                <a16:creationId xmlns:a16="http://schemas.microsoft.com/office/drawing/2014/main" id="{09C847AF-6328-4E49-A086-05670899A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615" y="1932937"/>
            <a:ext cx="1834116" cy="1001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Media advertising strategy overview | Marketing Donut">
            <a:extLst>
              <a:ext uri="{FF2B5EF4-FFF2-40B4-BE49-F238E27FC236}">
                <a16:creationId xmlns:a16="http://schemas.microsoft.com/office/drawing/2014/main" id="{61B3687A-86E4-4DAF-8D90-982C7C142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348" y="2399373"/>
            <a:ext cx="2100691" cy="12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Billboard advertising, billboard signs &amp; outdoor advertising | Reading">
            <a:extLst>
              <a:ext uri="{FF2B5EF4-FFF2-40B4-BE49-F238E27FC236}">
                <a16:creationId xmlns:a16="http://schemas.microsoft.com/office/drawing/2014/main" id="{909281FF-67DE-4984-86AD-7B48DEA62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712" y="2974688"/>
            <a:ext cx="1355651" cy="135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29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FF656-D85C-43B8-B993-1CC14308C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for Marketing</a:t>
            </a:r>
            <a:endParaRPr lang="en-IN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29F0313-7263-4ED0-B6C3-2B35033A08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206377"/>
              </p:ext>
            </p:extLst>
          </p:nvPr>
        </p:nvGraphicFramePr>
        <p:xfrm>
          <a:off x="838200" y="1825624"/>
          <a:ext cx="10515600" cy="45432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02565084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2801875"/>
                    </a:ext>
                  </a:extLst>
                </a:gridCol>
              </a:tblGrid>
              <a:tr h="757213">
                <a:tc>
                  <a:txBody>
                    <a:bodyPr/>
                    <a:lstStyle/>
                    <a:p>
                      <a:r>
                        <a:rPr lang="en-US" dirty="0"/>
                        <a:t>Total Budget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7500000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454219"/>
                  </a:ext>
                </a:extLst>
              </a:tr>
              <a:tr h="757213">
                <a:tc>
                  <a:txBody>
                    <a:bodyPr/>
                    <a:lstStyle/>
                    <a:p>
                      <a:r>
                        <a:rPr lang="en-US" dirty="0"/>
                        <a:t>Promotional Video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089644"/>
                  </a:ext>
                </a:extLst>
              </a:tr>
              <a:tr h="757213">
                <a:tc>
                  <a:txBody>
                    <a:bodyPr/>
                    <a:lstStyle/>
                    <a:p>
                      <a:r>
                        <a:rPr lang="en-US" dirty="0"/>
                        <a:t>Advertisements(TV and Radio)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829986"/>
                  </a:ext>
                </a:extLst>
              </a:tr>
              <a:tr h="757213">
                <a:tc>
                  <a:txBody>
                    <a:bodyPr/>
                    <a:lstStyle/>
                    <a:p>
                      <a:r>
                        <a:rPr lang="en-US" dirty="0"/>
                        <a:t>Billboards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755578"/>
                  </a:ext>
                </a:extLst>
              </a:tr>
              <a:tr h="757213">
                <a:tc>
                  <a:txBody>
                    <a:bodyPr/>
                    <a:lstStyle/>
                    <a:p>
                      <a:r>
                        <a:rPr lang="en-US" dirty="0"/>
                        <a:t>Organic Search (SEO)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0718"/>
                  </a:ext>
                </a:extLst>
              </a:tr>
              <a:tr h="757213">
                <a:tc>
                  <a:txBody>
                    <a:bodyPr/>
                    <a:lstStyle/>
                    <a:p>
                      <a:r>
                        <a:rPr lang="en-US" dirty="0"/>
                        <a:t>Social Media Marketing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2000000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16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52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E5B2-19D1-4514-8CFA-7ABF34C78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2B3D7-F66D-4B75-B1F9-5ED3FCF45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28144" cy="4351338"/>
          </a:xfrm>
        </p:spPr>
        <p:txBody>
          <a:bodyPr>
            <a:normAutofit/>
          </a:bodyPr>
          <a:lstStyle/>
          <a:p>
            <a:r>
              <a:rPr lang="en-US" sz="1800" b="0" i="0" dirty="0">
                <a:solidFill>
                  <a:srgbClr val="33475B"/>
                </a:solidFill>
                <a:effectLst/>
              </a:rPr>
              <a:t>Blue </a:t>
            </a:r>
            <a:r>
              <a:rPr lang="en-US" sz="1800" dirty="0">
                <a:solidFill>
                  <a:srgbClr val="33475B"/>
                </a:solidFill>
              </a:rPr>
              <a:t>Dart</a:t>
            </a:r>
            <a:r>
              <a:rPr lang="en-US" sz="1800" b="0" i="0" dirty="0">
                <a:solidFill>
                  <a:srgbClr val="33475B"/>
                </a:solidFill>
                <a:effectLst/>
              </a:rPr>
              <a:t> has a reach of 35,000+ pin codes in India and 220+ countries globally. They offer multiple payment packages that bundle services together. </a:t>
            </a:r>
          </a:p>
          <a:p>
            <a:r>
              <a:rPr lang="en-US" sz="1800" b="0" i="0" dirty="0">
                <a:solidFill>
                  <a:srgbClr val="33475B"/>
                </a:solidFill>
                <a:effectLst/>
              </a:rPr>
              <a:t>Covering 26000+ pin codes across the country, DHL maintains a high standard when it comes to reducing wastage in the delivery process and reducing each company’s environmental footprint.</a:t>
            </a:r>
          </a:p>
          <a:p>
            <a:r>
              <a:rPr lang="en-US" sz="1800" b="0" i="0" dirty="0">
                <a:solidFill>
                  <a:srgbClr val="33475B"/>
                </a:solidFill>
                <a:effectLst/>
              </a:rPr>
              <a:t>DTDC offers eCommerce businesses the option of customizing deliveries as per customer preferences, in addition to services like COD, collect-on-delivery, bulk shipping, heavyweight shipping and express delivery.</a:t>
            </a:r>
          </a:p>
          <a:p>
            <a:r>
              <a:rPr lang="en-US" sz="1800" b="0" i="0" dirty="0">
                <a:solidFill>
                  <a:srgbClr val="33475B"/>
                </a:solidFill>
                <a:effectLst/>
                <a:cs typeface="Arial" panose="020B0604020202020204" pitchFamily="34" charset="0"/>
              </a:rPr>
              <a:t>GATI Delivery was started in 1989 to optimize distribution for retailers and now for online businesses. It currently serves 19000+ pin codes within the country.</a:t>
            </a:r>
            <a:endParaRPr lang="en-IN" sz="1800" dirty="0">
              <a:cs typeface="Arial" panose="020B0604020202020204" pitchFamily="34" charset="0"/>
            </a:endParaRPr>
          </a:p>
        </p:txBody>
      </p:sp>
      <p:pic>
        <p:nvPicPr>
          <p:cNvPr id="5124" name="Picture 4" descr="BLUE DART Logo [ Download - Logo - icon ] png svg">
            <a:extLst>
              <a:ext uri="{FF2B5EF4-FFF2-40B4-BE49-F238E27FC236}">
                <a16:creationId xmlns:a16="http://schemas.microsoft.com/office/drawing/2014/main" id="{0B3EDFDD-5E3C-4DC6-B9D3-C75A2780F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258" y="1496562"/>
            <a:ext cx="2434857" cy="243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>
            <a:extLst>
              <a:ext uri="{FF2B5EF4-FFF2-40B4-BE49-F238E27FC236}">
                <a16:creationId xmlns:a16="http://schemas.microsoft.com/office/drawing/2014/main" id="{14BB8C10-AA42-434C-9C16-1C65974F4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718" y="3151188"/>
            <a:ext cx="3081891" cy="70162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Dtdc Courier Logo Png, Transparent Png , Transparent Png Image - PNGitem">
            <a:extLst>
              <a:ext uri="{FF2B5EF4-FFF2-40B4-BE49-F238E27FC236}">
                <a16:creationId xmlns:a16="http://schemas.microsoft.com/office/drawing/2014/main" id="{BABF8250-7FAA-4556-A1B3-9AAEE414E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441" y="3707588"/>
            <a:ext cx="2869903" cy="765307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>
            <a:extLst>
              <a:ext uri="{FF2B5EF4-FFF2-40B4-BE49-F238E27FC236}">
                <a16:creationId xmlns:a16="http://schemas.microsoft.com/office/drawing/2014/main" id="{CC5E9DB7-CFE9-463A-829A-30C07D544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64" y="4472823"/>
            <a:ext cx="2869903" cy="94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785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440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Office Theme</vt:lpstr>
      <vt:lpstr>Market Expansion</vt:lpstr>
      <vt:lpstr>Marketing Overview</vt:lpstr>
      <vt:lpstr>Target Clients</vt:lpstr>
      <vt:lpstr>Promotional Methods</vt:lpstr>
      <vt:lpstr>Budget for Marketing</vt:lpstr>
      <vt:lpstr>Competitors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Expansion</dc:title>
  <dc:creator>Vaishnavi Devi</dc:creator>
  <cp:lastModifiedBy>Abhijeet Sakate</cp:lastModifiedBy>
  <cp:revision>8</cp:revision>
  <dcterms:created xsi:type="dcterms:W3CDTF">2022-02-07T05:59:15Z</dcterms:created>
  <dcterms:modified xsi:type="dcterms:W3CDTF">2022-02-10T10:20:11Z</dcterms:modified>
</cp:coreProperties>
</file>